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91" r:id="rId21"/>
    <p:sldId id="292" r:id="rId22"/>
    <p:sldId id="293" r:id="rId23"/>
    <p:sldId id="29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77918-D075-4131-AE1E-DB7072E389EC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4528-ABC2-4DA4-82AA-6B63BE9ADB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en.wikipedia.org/wiki/File:Virchow_fetus_189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en.wikipedia.org/wiki/File:Tay-sachsUMich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uzzle.com/articles/turner-syndrome/" TargetMode="External"/><Relationship Id="rId3" Type="http://schemas.openxmlformats.org/officeDocument/2006/relationships/hyperlink" Target="http://www.buzzle.com/articles/fragile-x-syndrome-symptoms-causes-and-treatment.html" TargetMode="External"/><Relationship Id="rId7" Type="http://schemas.openxmlformats.org/officeDocument/2006/relationships/hyperlink" Target="http://www.buzzle.com/articles/prader-willi-syndrome-causes-symptoms-and-treatment.html" TargetMode="External"/><Relationship Id="rId2" Type="http://schemas.openxmlformats.org/officeDocument/2006/relationships/hyperlink" Target="http://www.buzzle.com/articles/canavan-disease-symptoms-causes-and-treatment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uzzle.com/articles/neurofibromatosis-causes-symptoms-and-treatment.html" TargetMode="External"/><Relationship Id="rId5" Type="http://schemas.openxmlformats.org/officeDocument/2006/relationships/hyperlink" Target="http://www.buzzle.com/articles/klinefelter-syndrome.html" TargetMode="External"/><Relationship Id="rId4" Type="http://schemas.openxmlformats.org/officeDocument/2006/relationships/hyperlink" Target="http://www.buzzle.com/articles/gilberts-syndrome.html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Pedigrees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/>
              <a:t>Dominant vs. Recessive Trait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4419600" cy="5715000"/>
          </a:xfrm>
        </p:spPr>
        <p:txBody>
          <a:bodyPr/>
          <a:lstStyle/>
          <a:p>
            <a:r>
              <a:rPr lang="en-US">
                <a:solidFill>
                  <a:srgbClr val="FF6600"/>
                </a:solidFill>
              </a:rPr>
              <a:t>Autosomal Dominant Traits =</a:t>
            </a:r>
            <a:r>
              <a:rPr lang="en-US"/>
              <a:t> each individual with the trait will have a parent with the trait </a:t>
            </a:r>
          </a:p>
          <a:p>
            <a:r>
              <a:rPr lang="en-US">
                <a:solidFill>
                  <a:srgbClr val="FF6600"/>
                </a:solidFill>
              </a:rPr>
              <a:t>Autosomal Recessive Traits = </a:t>
            </a:r>
            <a:r>
              <a:rPr lang="en-US"/>
              <a:t>an individual with the trait can have one, two, or neither parent who exhibit the trait 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  <p:pic>
        <p:nvPicPr>
          <p:cNvPr id="63492" name="Picture 4" descr="pedigr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2925" y="914400"/>
            <a:ext cx="4791075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Recessive Disorder: Albinism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2209800"/>
          </a:xfrm>
        </p:spPr>
        <p:txBody>
          <a:bodyPr/>
          <a:lstStyle/>
          <a:p>
            <a:r>
              <a:rPr lang="en-US">
                <a:solidFill>
                  <a:srgbClr val="FF6600"/>
                </a:solidFill>
              </a:rPr>
              <a:t>Albinism = </a:t>
            </a:r>
            <a:r>
              <a:rPr lang="en-US"/>
              <a:t>a genetic disorder in which the body is unable to produce an enzyme necessary for the production of melanin (dark color to hair, skin, scales, eyes, and feathers) </a:t>
            </a:r>
            <a:endParaRPr lang="en-US">
              <a:solidFill>
                <a:srgbClr val="FF6600"/>
              </a:solidFill>
            </a:endParaRPr>
          </a:p>
        </p:txBody>
      </p:sp>
      <p:pic>
        <p:nvPicPr>
          <p:cNvPr id="64516" name="Picture 4" descr="pedigre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124200"/>
            <a:ext cx="80010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Genetic Disorders = Carriers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4648200" cy="5867400"/>
          </a:xfrm>
        </p:spPr>
        <p:txBody>
          <a:bodyPr/>
          <a:lstStyle/>
          <a:p>
            <a:r>
              <a:rPr lang="en-US">
                <a:solidFill>
                  <a:srgbClr val="FF6600"/>
                </a:solidFill>
              </a:rPr>
              <a:t>Carriers = </a:t>
            </a:r>
            <a:r>
              <a:rPr lang="en-US"/>
              <a:t>individuals who are heterozygous for a recessive inherited disorder, but do not show symptoms of the disorder </a:t>
            </a:r>
          </a:p>
          <a:p>
            <a:pPr lvl="1"/>
            <a:r>
              <a:rPr lang="en-US"/>
              <a:t>Can pass the recessive allele for the disorder to their offspring</a:t>
            </a:r>
          </a:p>
        </p:txBody>
      </p:sp>
      <p:pic>
        <p:nvPicPr>
          <p:cNvPr id="65540" name="Picture 4" descr="MMHE_01_002_02_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990600"/>
            <a:ext cx="44958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Red-Green Color Blindness:</a:t>
            </a:r>
            <a:br>
              <a:rPr lang="en-US" sz="4000"/>
            </a:br>
            <a:r>
              <a:rPr lang="en-US" sz="4000"/>
              <a:t>A Sex-Linked Recessive Disorder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600200"/>
            <a:ext cx="44196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X-linked recessive disorder </a:t>
            </a:r>
          </a:p>
          <a:p>
            <a:pPr>
              <a:lnSpc>
                <a:spcPct val="90000"/>
              </a:lnSpc>
            </a:pPr>
            <a:r>
              <a:rPr lang="en-US"/>
              <a:t>Among Caucasian individuals:</a:t>
            </a:r>
          </a:p>
          <a:p>
            <a:pPr lvl="1">
              <a:lnSpc>
                <a:spcPct val="90000"/>
              </a:lnSpc>
            </a:pPr>
            <a:r>
              <a:rPr lang="en-US"/>
              <a:t>8% of males </a:t>
            </a:r>
          </a:p>
          <a:p>
            <a:pPr lvl="1">
              <a:lnSpc>
                <a:spcPct val="90000"/>
              </a:lnSpc>
            </a:pPr>
            <a:r>
              <a:rPr lang="en-US"/>
              <a:t>0.5% of females </a:t>
            </a:r>
          </a:p>
          <a:p>
            <a:pPr>
              <a:lnSpc>
                <a:spcPct val="90000"/>
              </a:lnSpc>
            </a:pPr>
            <a:r>
              <a:rPr lang="en-US"/>
              <a:t>Difficulty distinguishing between shades of green and red</a:t>
            </a:r>
          </a:p>
        </p:txBody>
      </p:sp>
      <p:pic>
        <p:nvPicPr>
          <p:cNvPr id="66564" name="Picture 4" descr="99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6482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Red-Green Color Blindness:</a:t>
            </a:r>
            <a:br>
              <a:rPr lang="en-US" sz="4000"/>
            </a:br>
            <a:r>
              <a:rPr lang="en-US" sz="4000"/>
              <a:t>A Sex-Linked Recessive Disorder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667000"/>
            <a:ext cx="8229600" cy="3733800"/>
          </a:xfrm>
        </p:spPr>
        <p:txBody>
          <a:bodyPr/>
          <a:lstStyle/>
          <a:p>
            <a:r>
              <a:rPr lang="en-US"/>
              <a:t>Unaffected female = 		X</a:t>
            </a:r>
            <a:r>
              <a:rPr lang="en-US" baseline="30000">
                <a:solidFill>
                  <a:srgbClr val="FF6600"/>
                </a:solidFill>
              </a:rPr>
              <a:t>R</a:t>
            </a:r>
            <a:r>
              <a:rPr lang="en-US"/>
              <a:t>X</a:t>
            </a:r>
            <a:r>
              <a:rPr lang="en-US" baseline="30000">
                <a:solidFill>
                  <a:srgbClr val="FF6600"/>
                </a:solidFill>
              </a:rPr>
              <a:t>R</a:t>
            </a:r>
            <a:endParaRPr lang="en-US">
              <a:solidFill>
                <a:srgbClr val="FF6600"/>
              </a:solidFill>
            </a:endParaRPr>
          </a:p>
          <a:p>
            <a:r>
              <a:rPr lang="en-US"/>
              <a:t>Affected female = 			X</a:t>
            </a:r>
            <a:r>
              <a:rPr lang="en-US" baseline="30000">
                <a:solidFill>
                  <a:srgbClr val="FF6600"/>
                </a:solidFill>
              </a:rPr>
              <a:t>r</a:t>
            </a:r>
            <a:r>
              <a:rPr lang="en-US"/>
              <a:t>X</a:t>
            </a:r>
            <a:r>
              <a:rPr lang="en-US" baseline="30000">
                <a:solidFill>
                  <a:srgbClr val="FF6600"/>
                </a:solidFill>
              </a:rPr>
              <a:t>r</a:t>
            </a:r>
          </a:p>
          <a:p>
            <a:r>
              <a:rPr lang="en-US"/>
              <a:t>Carrier female = 			X</a:t>
            </a:r>
            <a:r>
              <a:rPr lang="en-US" baseline="30000">
                <a:solidFill>
                  <a:srgbClr val="FF6600"/>
                </a:solidFill>
              </a:rPr>
              <a:t>R</a:t>
            </a:r>
            <a:r>
              <a:rPr lang="en-US"/>
              <a:t>X</a:t>
            </a:r>
            <a:r>
              <a:rPr lang="en-US" baseline="30000">
                <a:solidFill>
                  <a:srgbClr val="FF6600"/>
                </a:solidFill>
              </a:rPr>
              <a:t>r</a:t>
            </a:r>
          </a:p>
          <a:p>
            <a:endParaRPr lang="en-US" baseline="30000"/>
          </a:p>
          <a:p>
            <a:endParaRPr lang="en-US" baseline="30000"/>
          </a:p>
          <a:p>
            <a:r>
              <a:rPr lang="en-US"/>
              <a:t>Unaffected male = X</a:t>
            </a:r>
            <a:r>
              <a:rPr lang="en-US" baseline="30000">
                <a:solidFill>
                  <a:srgbClr val="FF6600"/>
                </a:solidFill>
              </a:rPr>
              <a:t>R</a:t>
            </a:r>
            <a:r>
              <a:rPr lang="en-US"/>
              <a:t>Y</a:t>
            </a:r>
          </a:p>
          <a:p>
            <a:r>
              <a:rPr lang="en-US"/>
              <a:t>Affected male = X</a:t>
            </a:r>
            <a:r>
              <a:rPr lang="en-US" baseline="30000">
                <a:solidFill>
                  <a:srgbClr val="FF6600"/>
                </a:solidFill>
              </a:rPr>
              <a:t>r</a:t>
            </a:r>
            <a:r>
              <a:rPr lang="en-US"/>
              <a:t>Y</a:t>
            </a:r>
          </a:p>
          <a:p>
            <a:endParaRPr lang="en-US" baseline="30000"/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Males have the disorder more often than females because they only have one X chromosome.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Red-Green Color Blindness:</a:t>
            </a:r>
            <a:br>
              <a:rPr lang="en-US" sz="4000"/>
            </a:br>
            <a:r>
              <a:rPr lang="en-US" sz="4000"/>
              <a:t>A Sex-Linked Disorder</a:t>
            </a:r>
          </a:p>
        </p:txBody>
      </p:sp>
      <p:pic>
        <p:nvPicPr>
          <p:cNvPr id="68611" name="Picture 3" descr="pedigree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43050"/>
            <a:ext cx="7086600" cy="53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/>
              <a:t>Heterozygous vs. Homozygous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r>
              <a:rPr lang="en-US" sz="2800">
                <a:solidFill>
                  <a:srgbClr val="FF6600"/>
                </a:solidFill>
              </a:rPr>
              <a:t>Homozygous Dominant</a:t>
            </a:r>
            <a:r>
              <a:rPr lang="en-US" sz="2800"/>
              <a:t> or </a:t>
            </a:r>
            <a:r>
              <a:rPr lang="en-US" sz="2800">
                <a:solidFill>
                  <a:srgbClr val="FF6600"/>
                </a:solidFill>
              </a:rPr>
              <a:t>Heterozygous</a:t>
            </a:r>
            <a:r>
              <a:rPr lang="en-US" sz="2800"/>
              <a:t> individuals = phenotype will show the dominant characteristic</a:t>
            </a:r>
          </a:p>
          <a:p>
            <a:endParaRPr lang="en-US" sz="2800"/>
          </a:p>
          <a:p>
            <a:r>
              <a:rPr lang="en-US" sz="2800">
                <a:solidFill>
                  <a:srgbClr val="FF6600"/>
                </a:solidFill>
              </a:rPr>
              <a:t>Homozygous Recessive</a:t>
            </a:r>
            <a:r>
              <a:rPr lang="en-US" sz="2800"/>
              <a:t> individuals = phenotype will show the recessive characteristic </a:t>
            </a:r>
          </a:p>
          <a:p>
            <a:endParaRPr lang="en-US" sz="2800"/>
          </a:p>
          <a:p>
            <a:pPr>
              <a:buFontTx/>
              <a:buNone/>
            </a:pPr>
            <a:r>
              <a:rPr lang="en-US" sz="2800"/>
              <a:t>***</a:t>
            </a:r>
            <a:r>
              <a:rPr lang="en-US" sz="2800">
                <a:solidFill>
                  <a:srgbClr val="FF6600"/>
                </a:solidFill>
              </a:rPr>
              <a:t>Heterozygous</a:t>
            </a:r>
            <a:r>
              <a:rPr lang="en-US" sz="2800"/>
              <a:t> carriers of a recessive mutation will not show the mutation, can produce children who are homozygous for the recessive allele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Let’s look at a pedigree for polydactyly: a dominant trait</a:t>
            </a:r>
          </a:p>
        </p:txBody>
      </p:sp>
      <p:pic>
        <p:nvPicPr>
          <p:cNvPr id="70659" name="Picture 3" descr="Genom_img0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498975" cy="5334000"/>
          </a:xfrm>
          <a:prstGeom prst="rect">
            <a:avLst/>
          </a:prstGeom>
          <a:noFill/>
        </p:spPr>
      </p:pic>
      <p:pic>
        <p:nvPicPr>
          <p:cNvPr id="70660" name="Picture 4" descr="151px-Polydactyly_01_Rhand_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752600"/>
            <a:ext cx="40767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Let’s look at a pedigree for phenylketonuria (PKU): a recessive disorder</a:t>
            </a:r>
          </a:p>
        </p:txBody>
      </p:sp>
      <p:pic>
        <p:nvPicPr>
          <p:cNvPr id="71683" name="Picture 3" descr="recessive pedigree"/>
          <p:cNvPicPr>
            <a:picLocks noChangeAspect="1" noChangeArrowheads="1"/>
          </p:cNvPicPr>
          <p:nvPr/>
        </p:nvPicPr>
        <p:blipFill>
          <a:blip r:embed="rId2" cstate="print"/>
          <a:srcRect t="12599"/>
          <a:stretch>
            <a:fillRect/>
          </a:stretch>
        </p:blipFill>
        <p:spPr bwMode="auto">
          <a:xfrm>
            <a:off x="1905000" y="1851025"/>
            <a:ext cx="5334000" cy="4625975"/>
          </a:xfrm>
          <a:prstGeom prst="rect">
            <a:avLst/>
          </a:prstGeom>
          <a:noFill/>
        </p:spPr>
      </p:pic>
      <p:sp>
        <p:nvSpPr>
          <p:cNvPr id="71684" name="Line 4"/>
          <p:cNvSpPr>
            <a:spLocks noChangeShapeType="1"/>
          </p:cNvSpPr>
          <p:nvPr/>
        </p:nvSpPr>
        <p:spPr bwMode="auto">
          <a:xfrm flipV="1">
            <a:off x="1524000" y="2743200"/>
            <a:ext cx="1828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457200" y="3505200"/>
            <a:ext cx="1447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trait skips a generation!!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2438400"/>
          </a:xfrm>
        </p:spPr>
        <p:txBody>
          <a:bodyPr/>
          <a:lstStyle/>
          <a:p>
            <a:r>
              <a:rPr lang="en-US" sz="5400" b="1" dirty="0" smtClean="0"/>
              <a:t>Human Genetics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74755" name="Picture 3" descr="11-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362200"/>
            <a:ext cx="67056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Studying Pedigrees: </a:t>
            </a:r>
            <a:br>
              <a:rPr lang="en-US" sz="4000"/>
            </a:br>
            <a:r>
              <a:rPr lang="en-US" sz="4000"/>
              <a:t>How are traits inherited???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r>
              <a:rPr lang="en-US">
                <a:solidFill>
                  <a:srgbClr val="FF6600"/>
                </a:solidFill>
              </a:rPr>
              <a:t>Pedigree= </a:t>
            </a:r>
            <a:r>
              <a:rPr lang="en-US"/>
              <a:t>a family history that shows how a trait is inherited over several generations </a:t>
            </a:r>
            <a:endParaRPr lang="en-US">
              <a:solidFill>
                <a:srgbClr val="FF6600"/>
              </a:solidFill>
            </a:endParaRPr>
          </a:p>
        </p:txBody>
      </p:sp>
      <p:pic>
        <p:nvPicPr>
          <p:cNvPr id="55300" name="Picture 4" descr="practice_2-4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819400"/>
            <a:ext cx="6172200" cy="387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Traits Controlled by a Single Gene: </a:t>
            </a:r>
            <a:r>
              <a:rPr lang="en-US" dirty="0" err="1" smtClean="0"/>
              <a:t>Autosomal</a:t>
            </a:r>
            <a:r>
              <a:rPr lang="en-US" dirty="0" smtClean="0"/>
              <a:t> </a:t>
            </a:r>
            <a:r>
              <a:rPr lang="en-US" dirty="0" smtClean="0"/>
              <a:t>Dominant Disorders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Huntington’s Disease</a:t>
            </a:r>
          </a:p>
          <a:p>
            <a:endParaRPr lang="en-US" smtClean="0"/>
          </a:p>
          <a:p>
            <a:r>
              <a:rPr lang="en-US" smtClean="0"/>
              <a:t>Marfan Syndrome </a:t>
            </a:r>
          </a:p>
          <a:p>
            <a:endParaRPr lang="en-US" smtClean="0"/>
          </a:p>
          <a:p>
            <a:r>
              <a:rPr lang="en-US" smtClean="0"/>
              <a:t>Lynch Syndrome (familial </a:t>
            </a:r>
          </a:p>
          <a:p>
            <a:pPr>
              <a:buFontTx/>
              <a:buNone/>
            </a:pPr>
            <a:r>
              <a:rPr lang="en-US" smtClean="0"/>
              <a:t>	colorectal cancer)</a:t>
            </a:r>
          </a:p>
          <a:p>
            <a:endParaRPr lang="en-US" smtClean="0"/>
          </a:p>
          <a:p>
            <a:r>
              <a:rPr lang="en-US" smtClean="0"/>
              <a:t>Neurofibromatosis Type 1</a:t>
            </a:r>
          </a:p>
        </p:txBody>
      </p:sp>
      <p:pic>
        <p:nvPicPr>
          <p:cNvPr id="80900" name="Picture 6" descr="http://www.google.com/url?source=imglanding&amp;ct=img&amp;q=http://www.stanford.edu/group/pandegroup/folding/pics/HD_effect.gif&amp;sa=X&amp;ei=SjZVT8XyFIn8ggfw0Ky8DQ&amp;ved=0CAkQ8wc&amp;usg=AFQjCNHuDWRbTS84vTQUo7lw8hWINjj3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447800"/>
            <a:ext cx="26860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1" name="Picture 4" descr="http://t3.gstatic.com/images?q=tbn:ANd9GcQh2uIzwKkt2-YyN3l5O46izexELUWSU7H_0ktewgJNb0SxVeI4zulhRW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352800"/>
            <a:ext cx="27463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2209800" y="2209800"/>
            <a:ext cx="2438400" cy="5334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590800" y="3429000"/>
            <a:ext cx="3429000" cy="6858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Traits Controlled by a Single Gene: </a:t>
            </a:r>
            <a:r>
              <a:rPr lang="en-US" dirty="0" err="1" smtClean="0"/>
              <a:t>Autosomal</a:t>
            </a:r>
            <a:r>
              <a:rPr lang="en-US" dirty="0" smtClean="0"/>
              <a:t> </a:t>
            </a:r>
            <a:r>
              <a:rPr lang="en-US" dirty="0" smtClean="0"/>
              <a:t>Dominant Traits</a:t>
            </a: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mtClean="0"/>
              <a:t>Widow’s Peak</a:t>
            </a:r>
          </a:p>
          <a:p>
            <a:endParaRPr lang="en-US" smtClean="0"/>
          </a:p>
          <a:p>
            <a:r>
              <a:rPr lang="en-US" smtClean="0"/>
              <a:t>Tongue Rolling</a:t>
            </a:r>
          </a:p>
          <a:p>
            <a:endParaRPr lang="en-US" smtClean="0"/>
          </a:p>
          <a:p>
            <a:r>
              <a:rPr lang="en-US" smtClean="0"/>
              <a:t>Free Earlobes</a:t>
            </a:r>
          </a:p>
          <a:p>
            <a:endParaRPr lang="en-US" smtClean="0"/>
          </a:p>
          <a:p>
            <a:r>
              <a:rPr lang="en-US" smtClean="0"/>
              <a:t>Vulcan Hand Sign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Cheek Dimples</a:t>
            </a:r>
          </a:p>
        </p:txBody>
      </p:sp>
      <p:pic>
        <p:nvPicPr>
          <p:cNvPr id="819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124200"/>
            <a:ext cx="26971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5" name="Picture 3" descr="mendeliangenetics4"/>
          <p:cNvPicPr>
            <a:picLocks noChangeAspect="1" noChangeArrowheads="1"/>
          </p:cNvPicPr>
          <p:nvPr/>
        </p:nvPicPr>
        <p:blipFill>
          <a:blip r:embed="rId3" cstate="print"/>
          <a:srcRect l="59418" t="70647" r="4227" b="19604"/>
          <a:stretch>
            <a:fillRect/>
          </a:stretch>
        </p:blipFill>
        <p:spPr bwMode="auto">
          <a:xfrm>
            <a:off x="4038600" y="2286000"/>
            <a:ext cx="23383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4" descr="mendeliangenetics4"/>
          <p:cNvPicPr>
            <a:picLocks noChangeAspect="1" noChangeArrowheads="1"/>
          </p:cNvPicPr>
          <p:nvPr/>
        </p:nvPicPr>
        <p:blipFill>
          <a:blip r:embed="rId3" cstate="print"/>
          <a:srcRect l="59418" t="59953" r="4227" b="31154"/>
          <a:stretch>
            <a:fillRect/>
          </a:stretch>
        </p:blipFill>
        <p:spPr bwMode="auto">
          <a:xfrm>
            <a:off x="5943600" y="1066800"/>
            <a:ext cx="29321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114800"/>
            <a:ext cx="1790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181600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7391400" y="3124200"/>
            <a:ext cx="1524000" cy="1600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Traits Controlled by a Single Gene: </a:t>
            </a:r>
            <a:r>
              <a:rPr lang="en-US" dirty="0" err="1" smtClean="0"/>
              <a:t>Autosomal</a:t>
            </a:r>
            <a:r>
              <a:rPr lang="en-US" dirty="0" smtClean="0"/>
              <a:t> </a:t>
            </a:r>
            <a:r>
              <a:rPr lang="en-US" dirty="0" smtClean="0"/>
              <a:t>Recessive Disorders</a:t>
            </a:r>
          </a:p>
        </p:txBody>
      </p:sp>
      <p:sp>
        <p:nvSpPr>
          <p:cNvPr id="839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Cystic Fibrosis</a:t>
            </a:r>
          </a:p>
          <a:p>
            <a:endParaRPr lang="en-US" smtClean="0"/>
          </a:p>
          <a:p>
            <a:r>
              <a:rPr lang="en-US" smtClean="0"/>
              <a:t>Tay-Sachs Disease</a:t>
            </a:r>
          </a:p>
          <a:p>
            <a:endParaRPr lang="en-US" smtClean="0"/>
          </a:p>
          <a:p>
            <a:r>
              <a:rPr lang="en-US" smtClean="0"/>
              <a:t>Sickle Cell Anemia</a:t>
            </a:r>
          </a:p>
          <a:p>
            <a:endParaRPr lang="en-US" smtClean="0"/>
          </a:p>
          <a:p>
            <a:r>
              <a:rPr lang="en-US" smtClean="0"/>
              <a:t>Robert’s Syndrome</a:t>
            </a:r>
          </a:p>
        </p:txBody>
      </p:sp>
      <p:pic>
        <p:nvPicPr>
          <p:cNvPr id="83972" name="Picture 2" descr="http://upload.wikimedia.org/wikipedia/commons/thumb/1/17/Virchow_fetus_1898.JPG/230px-Virchow_fetus_189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895600"/>
            <a:ext cx="2071688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4" descr="http://upload.wikimedia.org/wikipedia/commons/thumb/0/0f/Tay-sachsUMich.jpg/230px-Tay-sachsUMich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510748"/>
            <a:ext cx="1885950" cy="180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2895600" y="2438400"/>
            <a:ext cx="281940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267200" y="5181600"/>
            <a:ext cx="281940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Traits Controlled by a Single Gene: </a:t>
            </a:r>
            <a:r>
              <a:rPr lang="en-US" dirty="0" err="1" smtClean="0"/>
              <a:t>Autosomal</a:t>
            </a:r>
            <a:r>
              <a:rPr lang="en-US" dirty="0" smtClean="0"/>
              <a:t> </a:t>
            </a:r>
            <a:r>
              <a:rPr lang="en-US" dirty="0" smtClean="0"/>
              <a:t>Recessive Traits</a:t>
            </a:r>
          </a:p>
        </p:txBody>
      </p:sp>
      <p:sp>
        <p:nvSpPr>
          <p:cNvPr id="860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Attached Earlobes</a:t>
            </a:r>
          </a:p>
          <a:p>
            <a:endParaRPr lang="en-US" smtClean="0"/>
          </a:p>
          <a:p>
            <a:r>
              <a:rPr lang="en-US" smtClean="0"/>
              <a:t>Hitchhiker’s Thumb</a:t>
            </a:r>
          </a:p>
          <a:p>
            <a:endParaRPr lang="en-US" smtClean="0"/>
          </a:p>
          <a:p>
            <a:r>
              <a:rPr lang="en-US" smtClean="0"/>
              <a:t>Cleft Chin</a:t>
            </a:r>
          </a:p>
          <a:p>
            <a:endParaRPr lang="en-US" smtClean="0"/>
          </a:p>
          <a:p>
            <a:r>
              <a:rPr lang="en-US" smtClean="0"/>
              <a:t>Thumb Crossing (R/L)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86020" name="Picture 3" descr="mendeliangenetics4"/>
          <p:cNvPicPr>
            <a:picLocks noChangeAspect="1" noChangeArrowheads="1"/>
          </p:cNvPicPr>
          <p:nvPr/>
        </p:nvPicPr>
        <p:blipFill>
          <a:blip r:embed="rId2" cstate="print"/>
          <a:srcRect l="59418" t="80414" r="19376" b="6273"/>
          <a:stretch>
            <a:fillRect/>
          </a:stretch>
        </p:blipFill>
        <p:spPr bwMode="auto">
          <a:xfrm>
            <a:off x="6705600" y="2895600"/>
            <a:ext cx="1646238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418160"/>
            <a:ext cx="2624138" cy="140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800600"/>
            <a:ext cx="30210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5715000" y="1371600"/>
            <a:ext cx="1524000" cy="1600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/>
              <a:t>Traits Influenced by Several Genes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0" y="990600"/>
            <a:ext cx="5486400" cy="5867400"/>
          </a:xfrm>
        </p:spPr>
        <p:txBody>
          <a:bodyPr/>
          <a:lstStyle/>
          <a:p>
            <a:r>
              <a:rPr lang="en-US" sz="2800">
                <a:solidFill>
                  <a:srgbClr val="FFFF00"/>
                </a:solidFill>
              </a:rPr>
              <a:t>Polygenic Trait </a:t>
            </a:r>
            <a:r>
              <a:rPr lang="en-US" sz="2800"/>
              <a:t>= when several genes influence a trait </a:t>
            </a:r>
          </a:p>
          <a:p>
            <a:pPr lvl="1"/>
            <a:r>
              <a:rPr lang="en-US" sz="2400"/>
              <a:t>Genes can be: </a:t>
            </a:r>
          </a:p>
          <a:p>
            <a:pPr lvl="2"/>
            <a:r>
              <a:rPr lang="en-US" sz="2000"/>
              <a:t>Scattered along the same chromosome</a:t>
            </a:r>
          </a:p>
          <a:p>
            <a:pPr lvl="2"/>
            <a:r>
              <a:rPr lang="en-US" sz="2000"/>
              <a:t>Located on different chromosomes </a:t>
            </a:r>
          </a:p>
          <a:p>
            <a:pPr lvl="1"/>
            <a:r>
              <a:rPr lang="en-US" sz="2400"/>
              <a:t>Independent Assortment = many different combinations in offspring </a:t>
            </a:r>
          </a:p>
          <a:p>
            <a:pPr lvl="1"/>
            <a:endParaRPr lang="en-US" sz="2400"/>
          </a:p>
          <a:p>
            <a:r>
              <a:rPr lang="en-US" sz="2800">
                <a:solidFill>
                  <a:srgbClr val="FFFF00"/>
                </a:solidFill>
              </a:rPr>
              <a:t>Polygenic traits = </a:t>
            </a:r>
            <a:endParaRPr lang="en-US" sz="2800"/>
          </a:p>
          <a:p>
            <a:pPr lvl="1"/>
            <a:r>
              <a:rPr lang="en-US" sz="2400"/>
              <a:t>Eye color, height, weight, hair and skin color</a:t>
            </a:r>
          </a:p>
        </p:txBody>
      </p:sp>
      <p:pic>
        <p:nvPicPr>
          <p:cNvPr id="75780" name="Picture 4" descr="eyes-4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40386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/>
              <a:t>Intermediate Traits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55626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FFFF00"/>
                </a:solidFill>
              </a:rPr>
              <a:t>Incomplete Dominance = </a:t>
            </a:r>
            <a:r>
              <a:rPr lang="en-US"/>
              <a:t>an individual displays a trait that is intermediate between the two parents </a:t>
            </a:r>
          </a:p>
          <a:p>
            <a:pPr>
              <a:lnSpc>
                <a:spcPct val="90000"/>
              </a:lnSpc>
            </a:pPr>
            <a:r>
              <a:rPr lang="en-US"/>
              <a:t>Examples: </a:t>
            </a:r>
          </a:p>
          <a:p>
            <a:pPr lvl="1">
              <a:lnSpc>
                <a:spcPct val="90000"/>
              </a:lnSpc>
            </a:pPr>
            <a:r>
              <a:rPr lang="en-US"/>
              <a:t>Red snapdragon + White snapdragon = Pink snapdragon offspring </a:t>
            </a:r>
          </a:p>
          <a:p>
            <a:pPr lvl="1">
              <a:lnSpc>
                <a:spcPct val="90000"/>
              </a:lnSpc>
            </a:pPr>
            <a:r>
              <a:rPr lang="en-US"/>
              <a:t>Curly hair + Straight hair = Wavy haired offspring</a:t>
            </a:r>
          </a:p>
          <a:p>
            <a:pPr>
              <a:lnSpc>
                <a:spcPct val="90000"/>
              </a:lnSpc>
            </a:pPr>
            <a:r>
              <a:rPr lang="en-US"/>
              <a:t>Neither allele is dominant to the other</a:t>
            </a:r>
          </a:p>
        </p:txBody>
      </p:sp>
      <p:pic>
        <p:nvPicPr>
          <p:cNvPr id="76804" name="Picture 4" descr="09_11aIncompleteDominance-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9575" y="1981200"/>
            <a:ext cx="3654425" cy="441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Traits With Two Forms Displayed At The Same Time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1600200"/>
            <a:ext cx="5334000" cy="5257800"/>
          </a:xfrm>
        </p:spPr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Codominance = </a:t>
            </a:r>
            <a:r>
              <a:rPr lang="en-US"/>
              <a:t>when two dominant alleles are expressed at the same time, both forms of the trait are displayed </a:t>
            </a:r>
          </a:p>
          <a:p>
            <a:r>
              <a:rPr lang="en-US"/>
              <a:t>Example: </a:t>
            </a:r>
          </a:p>
          <a:p>
            <a:pPr lvl="1"/>
            <a:r>
              <a:rPr lang="en-US"/>
              <a:t>Red Horse + White Horse = Roan Horse</a:t>
            </a:r>
          </a:p>
        </p:txBody>
      </p:sp>
      <p:pic>
        <p:nvPicPr>
          <p:cNvPr id="77828" name="Picture 4" descr="exCodomin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373697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Traits Controlled By Genes With Three or More Alleles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Multiple Alleles = </a:t>
            </a:r>
            <a:r>
              <a:rPr lang="en-US"/>
              <a:t>Genes with three or more alleles </a:t>
            </a:r>
          </a:p>
          <a:p>
            <a:r>
              <a:rPr lang="en-US"/>
              <a:t>Example: ABO blood groups in humans</a:t>
            </a:r>
          </a:p>
          <a:p>
            <a:pPr lvl="1"/>
            <a:r>
              <a:rPr lang="en-US"/>
              <a:t>I</a:t>
            </a:r>
            <a:r>
              <a:rPr lang="en-US" baseline="30000"/>
              <a:t>A </a:t>
            </a:r>
            <a:r>
              <a:rPr lang="en-US"/>
              <a:t>and I</a:t>
            </a:r>
            <a:r>
              <a:rPr lang="en-US" baseline="30000"/>
              <a:t>B </a:t>
            </a:r>
            <a:r>
              <a:rPr lang="en-US"/>
              <a:t>= Dominant to i; </a:t>
            </a:r>
          </a:p>
          <a:p>
            <a:pPr lvl="2"/>
            <a:r>
              <a:rPr lang="en-US"/>
              <a:t>A &amp; B are two carbohydrates on the surface of red blood cells </a:t>
            </a:r>
          </a:p>
          <a:p>
            <a:pPr lvl="1"/>
            <a:r>
              <a:rPr lang="en-US"/>
              <a:t>i = Recessive </a:t>
            </a:r>
          </a:p>
          <a:p>
            <a:pPr lvl="1"/>
            <a:r>
              <a:rPr lang="en-US"/>
              <a:t>When I</a:t>
            </a:r>
            <a:r>
              <a:rPr lang="en-US" baseline="30000"/>
              <a:t>A </a:t>
            </a:r>
            <a:r>
              <a:rPr lang="en-US"/>
              <a:t>and I</a:t>
            </a:r>
            <a:r>
              <a:rPr lang="en-US" baseline="30000"/>
              <a:t>B </a:t>
            </a:r>
            <a:r>
              <a:rPr lang="en-US"/>
              <a:t>are present together = Codominant </a:t>
            </a:r>
            <a:endParaRPr lang="en-US" baseline="30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Traits Controlled By Genes With Three or More Alleles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1066800"/>
          </a:xfrm>
        </p:spPr>
        <p:txBody>
          <a:bodyPr/>
          <a:lstStyle/>
          <a:p>
            <a:r>
              <a:rPr lang="en-US"/>
              <a:t>An individual can only have two of the possible alleles for the gene</a:t>
            </a:r>
          </a:p>
        </p:txBody>
      </p:sp>
      <p:pic>
        <p:nvPicPr>
          <p:cNvPr id="79876" name="Picture 4" descr="f13-21_multiple_alleles_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0"/>
            <a:ext cx="70104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Genotypes of Each Blood Type</a:t>
            </a:r>
          </a:p>
        </p:txBody>
      </p:sp>
      <p:pic>
        <p:nvPicPr>
          <p:cNvPr id="80899" name="Picture 3" descr="File"/>
          <p:cNvPicPr>
            <a:picLocks noChangeAspect="1" noChangeArrowheads="1"/>
          </p:cNvPicPr>
          <p:nvPr/>
        </p:nvPicPr>
        <p:blipFill>
          <a:blip r:embed="rId2" cstate="print"/>
          <a:srcRect l="44897" t="-3214"/>
          <a:stretch>
            <a:fillRect/>
          </a:stretch>
        </p:blipFill>
        <p:spPr bwMode="auto">
          <a:xfrm>
            <a:off x="2514600" y="1295400"/>
            <a:ext cx="4291013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/>
              <a:t>Why are pedigrees helpful/useful?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200400" cy="4953000"/>
          </a:xfrm>
        </p:spPr>
        <p:txBody>
          <a:bodyPr/>
          <a:lstStyle/>
          <a:p>
            <a:r>
              <a:rPr lang="en-US"/>
              <a:t>Pedigrees are helpful if couples are concerned that they might be carriers of genetic disorders 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4038600" y="914400"/>
            <a:ext cx="4114800" cy="910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u="sng"/>
              <a:t>Common Genetic Disorders</a:t>
            </a:r>
            <a:r>
              <a:rPr lang="en-US" b="1" u="sng"/>
              <a:t>:</a:t>
            </a:r>
          </a:p>
          <a:p>
            <a:r>
              <a:rPr lang="en-US" b="1" u="sng"/>
              <a:t> Angelman Syndrome</a:t>
            </a:r>
          </a:p>
          <a:p>
            <a:r>
              <a:rPr lang="en-US" b="1" u="sng">
                <a:hlinkClick r:id="rId2"/>
              </a:rPr>
              <a:t>Canavan Disease</a:t>
            </a:r>
            <a:endParaRPr lang="en-US" b="1" u="sng"/>
          </a:p>
          <a:p>
            <a:r>
              <a:rPr lang="en-US" b="1" u="sng"/>
              <a:t>Charcot-Marie-Tooth Disease</a:t>
            </a:r>
          </a:p>
          <a:p>
            <a:r>
              <a:rPr lang="en-US" b="1" u="sng"/>
              <a:t>Cri du Chat Syndrome</a:t>
            </a:r>
          </a:p>
          <a:p>
            <a:r>
              <a:rPr lang="en-US" b="1" u="sng"/>
              <a:t>Duchenne Muscular Dystrophy</a:t>
            </a:r>
          </a:p>
          <a:p>
            <a:r>
              <a:rPr lang="en-US" b="1" u="sng">
                <a:hlinkClick r:id="rId3"/>
              </a:rPr>
              <a:t>Fragile X Syndrome</a:t>
            </a:r>
            <a:endParaRPr lang="en-US" b="1" u="sng"/>
          </a:p>
          <a:p>
            <a:r>
              <a:rPr lang="en-US" b="1" u="sng">
                <a:hlinkClick r:id="rId4"/>
              </a:rPr>
              <a:t>Gilbert's Syndrome</a:t>
            </a:r>
            <a:endParaRPr lang="en-US" b="1" u="sng"/>
          </a:p>
          <a:p>
            <a:r>
              <a:rPr lang="en-US" b="1" u="sng"/>
              <a:t>Joubert Syndrome</a:t>
            </a:r>
          </a:p>
          <a:p>
            <a:r>
              <a:rPr lang="en-US" b="1" u="sng">
                <a:hlinkClick r:id="rId5"/>
              </a:rPr>
              <a:t>Klinefelter Syndrome</a:t>
            </a:r>
            <a:endParaRPr lang="en-US" b="1" u="sng"/>
          </a:p>
          <a:p>
            <a:r>
              <a:rPr lang="en-US" b="1" u="sng"/>
              <a:t>Krabbe Disease</a:t>
            </a:r>
          </a:p>
          <a:p>
            <a:r>
              <a:rPr lang="en-US" b="1" u="sng"/>
              <a:t>Lesch–Nyhan Syndrome</a:t>
            </a:r>
          </a:p>
          <a:p>
            <a:r>
              <a:rPr lang="en-US" b="1" u="sng"/>
              <a:t>Myotonic Dystrophy</a:t>
            </a:r>
          </a:p>
          <a:p>
            <a:r>
              <a:rPr lang="en-US" b="1" u="sng">
                <a:hlinkClick r:id="rId6"/>
              </a:rPr>
              <a:t>Neurofibromatosis</a:t>
            </a:r>
            <a:endParaRPr lang="en-US" b="1" u="sng"/>
          </a:p>
          <a:p>
            <a:r>
              <a:rPr lang="en-US" b="1" u="sng"/>
              <a:t>Noonan Syndrome</a:t>
            </a:r>
          </a:p>
          <a:p>
            <a:r>
              <a:rPr lang="en-US" b="1" u="sng"/>
              <a:t>Pelizaeus-Merzbacher Disease</a:t>
            </a:r>
          </a:p>
          <a:p>
            <a:r>
              <a:rPr lang="en-US" b="1" u="sng"/>
              <a:t>Phenylketonuria</a:t>
            </a:r>
          </a:p>
          <a:p>
            <a:r>
              <a:rPr lang="en-US" b="1" u="sng"/>
              <a:t>Porphyria</a:t>
            </a:r>
          </a:p>
          <a:p>
            <a:r>
              <a:rPr lang="en-US" b="1" u="sng">
                <a:hlinkClick r:id="rId7"/>
              </a:rPr>
              <a:t>Prader-Willi Syndrome</a:t>
            </a:r>
            <a:endParaRPr lang="en-US" b="1" u="sng"/>
          </a:p>
          <a:p>
            <a:r>
              <a:rPr lang="en-US" b="1" u="sng"/>
              <a:t>Retinoblastoma</a:t>
            </a:r>
          </a:p>
          <a:p>
            <a:r>
              <a:rPr lang="en-US" b="1" u="sng"/>
              <a:t>Rubinstein-Taybi Syndrome</a:t>
            </a:r>
          </a:p>
          <a:p>
            <a:r>
              <a:rPr lang="en-US" b="1" u="sng"/>
              <a:t>Spina bifidia</a:t>
            </a:r>
          </a:p>
          <a:p>
            <a:r>
              <a:rPr lang="en-US" b="1" u="sng"/>
              <a:t>Smith-Magenis Syndrome</a:t>
            </a:r>
          </a:p>
          <a:p>
            <a:r>
              <a:rPr lang="en-US" b="1" u="sng"/>
              <a:t>Stickler Syndrome</a:t>
            </a:r>
          </a:p>
          <a:p>
            <a:r>
              <a:rPr lang="en-US" b="1" u="sng">
                <a:hlinkClick r:id="rId8"/>
              </a:rPr>
              <a:t>Turner Syndrome</a:t>
            </a:r>
            <a:endParaRPr lang="en-US" b="1" u="sng"/>
          </a:p>
          <a:p>
            <a:r>
              <a:rPr lang="en-US" b="1" u="sng"/>
              <a:t>Variegate Porphyria</a:t>
            </a:r>
          </a:p>
          <a:p>
            <a:r>
              <a:rPr lang="en-US" b="1" u="sng"/>
              <a:t>Von Hippel-Lindau Syndrome</a:t>
            </a:r>
          </a:p>
          <a:p>
            <a:r>
              <a:rPr lang="en-US" b="1" u="sng"/>
              <a:t>Wilson's Disease</a:t>
            </a:r>
          </a:p>
          <a:p>
            <a:r>
              <a:rPr lang="en-US" b="1" u="sng"/>
              <a:t>Wolf-Hirschhorn Syndrome</a:t>
            </a:r>
          </a:p>
          <a:p>
            <a:r>
              <a:rPr lang="en-US" b="1" u="sng"/>
              <a:t>XXXX Syndrome</a:t>
            </a:r>
          </a:p>
          <a:p>
            <a:r>
              <a:rPr lang="en-US" b="1" u="sng"/>
              <a:t>YY Syndrome</a:t>
            </a:r>
          </a:p>
          <a:p>
            <a:pPr>
              <a:spcBef>
                <a:spcPct val="50000"/>
              </a:spcBef>
              <a:buSzPct val="100000"/>
              <a:buFont typeface="Symbol" pitchFamily="18" charset="2"/>
              <a:buChar char=""/>
            </a:pPr>
            <a:endParaRPr lang="en-US" b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/>
              <a:t>Traits Influenced By The Environment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4648200" cy="5638800"/>
          </a:xfrm>
        </p:spPr>
        <p:txBody>
          <a:bodyPr/>
          <a:lstStyle/>
          <a:p>
            <a:r>
              <a:rPr lang="en-US"/>
              <a:t>Phenotype is affected by environmental conditions </a:t>
            </a:r>
          </a:p>
          <a:p>
            <a:r>
              <a:rPr lang="en-US"/>
              <a:t>Hydrangeas (flowers) range from blue to pink based upon the pH of the soil</a:t>
            </a:r>
          </a:p>
          <a:p>
            <a:pPr lvl="1"/>
            <a:r>
              <a:rPr lang="en-US"/>
              <a:t>Acidic soil = blue flowers </a:t>
            </a:r>
          </a:p>
          <a:p>
            <a:pPr lvl="1"/>
            <a:r>
              <a:rPr lang="en-US"/>
              <a:t>Basic soil = pink flowers </a:t>
            </a:r>
          </a:p>
        </p:txBody>
      </p:sp>
      <p:pic>
        <p:nvPicPr>
          <p:cNvPr id="81924" name="Picture 4" descr="2481280308_501df7b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371600"/>
            <a:ext cx="4724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/>
              <a:t>Traits Influenced By The Environment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2514600"/>
          </a:xfrm>
        </p:spPr>
        <p:txBody>
          <a:bodyPr/>
          <a:lstStyle/>
          <a:p>
            <a:r>
              <a:rPr lang="en-US"/>
              <a:t>Siamese Cat </a:t>
            </a:r>
          </a:p>
          <a:p>
            <a:pPr lvl="1"/>
            <a:r>
              <a:rPr lang="en-US"/>
              <a:t>Fur on ears, nose, paws, and tail is darker than the rest of the body</a:t>
            </a:r>
          </a:p>
          <a:p>
            <a:pPr lvl="1"/>
            <a:r>
              <a:rPr lang="en-US"/>
              <a:t>Dark fur at locations which are cooler than normal body temperature </a:t>
            </a:r>
          </a:p>
        </p:txBody>
      </p:sp>
      <p:pic>
        <p:nvPicPr>
          <p:cNvPr id="82948" name="Picture 4" descr="siamese-c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324225"/>
            <a:ext cx="4724400" cy="3533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sz="4000"/>
              <a:t>Traits Influenced by the Environment: Identical Twins</a:t>
            </a:r>
          </a:p>
        </p:txBody>
      </p:sp>
      <p:pic>
        <p:nvPicPr>
          <p:cNvPr id="83971" name="Picture 3" descr="scan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4267200" cy="2876550"/>
          </a:xfrm>
          <a:prstGeom prst="rect">
            <a:avLst/>
          </a:prstGeom>
          <a:noFill/>
        </p:spPr>
      </p:pic>
      <p:pic>
        <p:nvPicPr>
          <p:cNvPr id="83972" name="Picture 4" descr="scan0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75088"/>
            <a:ext cx="4267200" cy="2982912"/>
          </a:xfrm>
          <a:prstGeom prst="rect">
            <a:avLst/>
          </a:prstGeom>
          <a:noFill/>
        </p:spPr>
      </p:pic>
      <p:pic>
        <p:nvPicPr>
          <p:cNvPr id="83973" name="Picture 5" descr="n1155511017_30940372_23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066800"/>
            <a:ext cx="4038600" cy="3048000"/>
          </a:xfrm>
          <a:prstGeom prst="rect">
            <a:avLst/>
          </a:prstGeom>
          <a:noFill/>
        </p:spPr>
      </p:pic>
      <p:pic>
        <p:nvPicPr>
          <p:cNvPr id="83974" name="Picture 6" descr="162707_1799064173796_1155511396_33601603_7684876_n"/>
          <p:cNvPicPr>
            <a:picLocks noChangeAspect="1" noChangeArrowheads="1"/>
          </p:cNvPicPr>
          <p:nvPr/>
        </p:nvPicPr>
        <p:blipFill>
          <a:blip r:embed="rId5" cstate="print"/>
          <a:srcRect l="17778" t="1111" r="38889" b="42592"/>
          <a:stretch>
            <a:fillRect/>
          </a:stretch>
        </p:blipFill>
        <p:spPr bwMode="auto">
          <a:xfrm>
            <a:off x="5791200" y="3590925"/>
            <a:ext cx="3352800" cy="326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Human Examples: </a:t>
            </a:r>
            <a:br>
              <a:rPr lang="en-US" sz="4000"/>
            </a:br>
            <a:r>
              <a:rPr lang="en-US" sz="4000"/>
              <a:t>Traits Influenced By The Environment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0"/>
            <a:ext cx="4648200" cy="4191000"/>
          </a:xfrm>
        </p:spPr>
        <p:txBody>
          <a:bodyPr/>
          <a:lstStyle/>
          <a:p>
            <a:r>
              <a:rPr lang="en-US"/>
              <a:t>Height </a:t>
            </a:r>
          </a:p>
          <a:p>
            <a:pPr lvl="1"/>
            <a:r>
              <a:rPr lang="en-US"/>
              <a:t>What can influence height besides genes?</a:t>
            </a:r>
          </a:p>
          <a:p>
            <a:r>
              <a:rPr lang="en-US"/>
              <a:t>Skin Color </a:t>
            </a:r>
          </a:p>
          <a:p>
            <a:r>
              <a:rPr lang="en-US"/>
              <a:t>Human Personality 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84996" name="Picture 4" descr="skint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6600" y="1219200"/>
            <a:ext cx="45974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/>
              <a:t>Traits Caused By Mutation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486400"/>
          </a:xfrm>
        </p:spPr>
        <p:txBody>
          <a:bodyPr/>
          <a:lstStyle/>
          <a:p>
            <a:r>
              <a:rPr lang="en-US"/>
              <a:t>Damaged genes/genes which are copied incorrectly – result in faulty proteins </a:t>
            </a:r>
          </a:p>
          <a:p>
            <a:r>
              <a:rPr lang="en-US"/>
              <a:t>Mutations are RARE </a:t>
            </a:r>
          </a:p>
          <a:p>
            <a:r>
              <a:rPr lang="en-US"/>
              <a:t>Inherited Mutations cause </a:t>
            </a:r>
            <a:r>
              <a:rPr lang="en-US">
                <a:solidFill>
                  <a:srgbClr val="FFFF00"/>
                </a:solidFill>
              </a:rPr>
              <a:t>Genetic Disorders</a:t>
            </a:r>
          </a:p>
          <a:p>
            <a:r>
              <a:rPr lang="en-US"/>
              <a:t>Many mutations are carried in recessive alleles </a:t>
            </a:r>
          </a:p>
          <a:p>
            <a:pPr lvl="1"/>
            <a:r>
              <a:rPr lang="en-US">
                <a:solidFill>
                  <a:srgbClr val="FFFF00"/>
                </a:solidFill>
              </a:rPr>
              <a:t>Carrier </a:t>
            </a:r>
            <a:r>
              <a:rPr lang="en-US"/>
              <a:t>= heterozygous individual </a:t>
            </a:r>
          </a:p>
          <a:p>
            <a:pPr lvl="2"/>
            <a:r>
              <a:rPr lang="en-US"/>
              <a:t>Carry the recessive allele but do not exhibit the disorder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91200" cy="1143000"/>
          </a:xfrm>
        </p:spPr>
        <p:txBody>
          <a:bodyPr/>
          <a:lstStyle/>
          <a:p>
            <a:r>
              <a:rPr lang="en-US"/>
              <a:t>Sickle Cell Anemia 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5257800" cy="5715000"/>
          </a:xfrm>
        </p:spPr>
        <p:txBody>
          <a:bodyPr/>
          <a:lstStyle/>
          <a:p>
            <a:r>
              <a:rPr lang="en-US"/>
              <a:t>Recessive </a:t>
            </a:r>
          </a:p>
          <a:p>
            <a:r>
              <a:rPr lang="en-US"/>
              <a:t>Defective hemoglobin </a:t>
            </a:r>
          </a:p>
          <a:p>
            <a:pPr lvl="1"/>
            <a:r>
              <a:rPr lang="en-US"/>
              <a:t>Red Blood Cells </a:t>
            </a:r>
          </a:p>
          <a:p>
            <a:pPr lvl="1"/>
            <a:r>
              <a:rPr lang="en-US"/>
              <a:t>Binds and transports oxygen</a:t>
            </a:r>
          </a:p>
          <a:p>
            <a:r>
              <a:rPr lang="en-US"/>
              <a:t>Sickle-Cell Shape </a:t>
            </a:r>
          </a:p>
          <a:p>
            <a:pPr lvl="1"/>
            <a:r>
              <a:rPr lang="en-US"/>
              <a:t>Rupture-prone</a:t>
            </a:r>
          </a:p>
          <a:p>
            <a:pPr lvl="1"/>
            <a:r>
              <a:rPr lang="en-US"/>
              <a:t>Clotting in blood vessels </a:t>
            </a:r>
          </a:p>
          <a:p>
            <a:r>
              <a:rPr lang="en-US"/>
              <a:t>Heterozygote Advantage = protection from malaria </a:t>
            </a:r>
          </a:p>
        </p:txBody>
      </p:sp>
      <p:pic>
        <p:nvPicPr>
          <p:cNvPr id="87044" name="Picture 4" descr="sickle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1638" y="0"/>
            <a:ext cx="3662362" cy="3810000"/>
          </a:xfrm>
          <a:prstGeom prst="rect">
            <a:avLst/>
          </a:prstGeom>
          <a:noFill/>
        </p:spPr>
      </p:pic>
      <p:pic>
        <p:nvPicPr>
          <p:cNvPr id="87045" name="Picture 5" descr="sickle-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10000"/>
            <a:ext cx="36576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/>
              <a:t>Hemophilia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5800" y="914400"/>
            <a:ext cx="4648200" cy="5715000"/>
          </a:xfrm>
        </p:spPr>
        <p:txBody>
          <a:bodyPr/>
          <a:lstStyle/>
          <a:p>
            <a:r>
              <a:rPr lang="en-US"/>
              <a:t>Recessive 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Sex-linked </a:t>
            </a:r>
          </a:p>
          <a:p>
            <a:pPr lvl="1"/>
            <a:r>
              <a:rPr lang="en-US"/>
              <a:t>X chromosome </a:t>
            </a:r>
          </a:p>
          <a:p>
            <a:pPr lvl="1"/>
            <a:r>
              <a:rPr lang="en-US"/>
              <a:t>More males afflicted than females </a:t>
            </a:r>
          </a:p>
          <a:p>
            <a:pPr lvl="1">
              <a:buFontTx/>
              <a:buNone/>
            </a:pPr>
            <a:endParaRPr lang="en-US"/>
          </a:p>
          <a:p>
            <a:r>
              <a:rPr lang="en-US"/>
              <a:t>Impairs blood clotting 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English royal family</a:t>
            </a:r>
          </a:p>
        </p:txBody>
      </p:sp>
      <p:pic>
        <p:nvPicPr>
          <p:cNvPr id="88068" name="Picture 4" descr="geneFat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5466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/>
              <a:t>Hemophilia: The Royal Family</a:t>
            </a:r>
          </a:p>
        </p:txBody>
      </p:sp>
      <p:pic>
        <p:nvPicPr>
          <p:cNvPr id="89091" name="Picture 3" descr="ftree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90613"/>
            <a:ext cx="9144000" cy="5767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Huntington’s Disease 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45720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Dominant </a:t>
            </a:r>
          </a:p>
          <a:p>
            <a:pPr>
              <a:lnSpc>
                <a:spcPct val="90000"/>
              </a:lnSpc>
            </a:pPr>
            <a:r>
              <a:rPr lang="en-US"/>
              <a:t>First symptoms appear in thirties or forties: </a:t>
            </a:r>
          </a:p>
          <a:p>
            <a:pPr lvl="1">
              <a:lnSpc>
                <a:spcPct val="90000"/>
              </a:lnSpc>
            </a:pPr>
            <a:r>
              <a:rPr lang="en-US"/>
              <a:t>Mild forgetfulness </a:t>
            </a:r>
          </a:p>
          <a:p>
            <a:pPr lvl="1">
              <a:lnSpc>
                <a:spcPct val="90000"/>
              </a:lnSpc>
            </a:pPr>
            <a:r>
              <a:rPr lang="en-US"/>
              <a:t>Irritability </a:t>
            </a:r>
          </a:p>
          <a:p>
            <a:pPr>
              <a:lnSpc>
                <a:spcPct val="90000"/>
              </a:lnSpc>
            </a:pPr>
            <a:r>
              <a:rPr lang="en-US"/>
              <a:t>Long-term symptoms: </a:t>
            </a:r>
          </a:p>
          <a:p>
            <a:pPr lvl="1">
              <a:lnSpc>
                <a:spcPct val="90000"/>
              </a:lnSpc>
            </a:pPr>
            <a:r>
              <a:rPr lang="en-US"/>
              <a:t>Loss of muscle control</a:t>
            </a:r>
          </a:p>
          <a:p>
            <a:pPr lvl="1">
              <a:lnSpc>
                <a:spcPct val="90000"/>
              </a:lnSpc>
            </a:pPr>
            <a:r>
              <a:rPr lang="en-US"/>
              <a:t>Chorea (physical spasms) </a:t>
            </a:r>
          </a:p>
          <a:p>
            <a:pPr lvl="1">
              <a:lnSpc>
                <a:spcPct val="90000"/>
              </a:lnSpc>
            </a:pPr>
            <a:r>
              <a:rPr lang="en-US"/>
              <a:t>Severe Mental Illness </a:t>
            </a:r>
          </a:p>
          <a:p>
            <a:pPr lvl="1">
              <a:lnSpc>
                <a:spcPct val="90000"/>
              </a:lnSpc>
            </a:pPr>
            <a:r>
              <a:rPr lang="en-US"/>
              <a:t>Death </a:t>
            </a:r>
          </a:p>
        </p:txBody>
      </p:sp>
      <p:pic>
        <p:nvPicPr>
          <p:cNvPr id="90116" name="Picture 4" descr="HuntingtonsPedigre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44958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4000"/>
              <a:t>Detecting and Treating Genetic Disorders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rgbClr val="FFFF00"/>
                </a:solidFill>
              </a:rPr>
              <a:t>Genetic Counseling = </a:t>
            </a:r>
            <a:r>
              <a:rPr lang="en-US" sz="2800"/>
              <a:t>a form of medical guidance that informs people about genetic problems that could affect them or their offspring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Phenylketonuria (PKU)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Lacks enzyme to convert phenylalanine into tyrosine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cause mental retardation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Early intervention involves low-phenylalanine diet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FFFF00"/>
                </a:solidFill>
              </a:rPr>
              <a:t>Gene Therapy = </a:t>
            </a:r>
            <a:r>
              <a:rPr lang="en-US" sz="2800"/>
              <a:t>replacing defective genes with healthy ones  </a:t>
            </a:r>
            <a:endParaRPr lang="en-US" sz="28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Pedigree Symbols </a:t>
            </a:r>
          </a:p>
        </p:txBody>
      </p:sp>
      <p:pic>
        <p:nvPicPr>
          <p:cNvPr id="57347" name="Picture 3" descr="pedigreeSymbo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12825"/>
            <a:ext cx="7772400" cy="574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Pedigree Numbers </a:t>
            </a:r>
          </a:p>
        </p:txBody>
      </p:sp>
      <p:pic>
        <p:nvPicPr>
          <p:cNvPr id="58371" name="Picture 3" descr="pedigree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0" y="1295400"/>
            <a:ext cx="6400800" cy="5257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6400800" y="1447800"/>
            <a:ext cx="25146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Roman numerals (I, II, III, IV) represent </a:t>
            </a:r>
            <a:r>
              <a:rPr lang="en-US" sz="2400" b="1"/>
              <a:t>= Generations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Regular numbers (1,2,3,4) represent = </a:t>
            </a:r>
            <a:r>
              <a:rPr lang="en-US" sz="2400" b="1"/>
              <a:t>Individuals in each generation</a:t>
            </a:r>
            <a:endParaRPr lang="en-US" sz="2400"/>
          </a:p>
          <a:p>
            <a:pPr>
              <a:spcBef>
                <a:spcPct val="50000"/>
              </a:spcBef>
              <a:buFontTx/>
              <a:buChar char="•"/>
            </a:pP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/>
              <a:t>Pedigree Symbols – Male and Female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762000" y="14478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Oval 4"/>
          <p:cNvSpPr>
            <a:spLocks noChangeArrowheads="1"/>
          </p:cNvSpPr>
          <p:nvPr/>
        </p:nvSpPr>
        <p:spPr bwMode="auto">
          <a:xfrm>
            <a:off x="762000" y="2667000"/>
            <a:ext cx="9144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762000" y="3810000"/>
            <a:ext cx="9144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8" name="Oval 6"/>
          <p:cNvSpPr>
            <a:spLocks noChangeArrowheads="1"/>
          </p:cNvSpPr>
          <p:nvPr/>
        </p:nvSpPr>
        <p:spPr bwMode="auto">
          <a:xfrm>
            <a:off x="762000" y="5105400"/>
            <a:ext cx="914400" cy="838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1752600" y="1676400"/>
            <a:ext cx="26670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= Normal Male </a:t>
            </a:r>
          </a:p>
          <a:p>
            <a:pPr>
              <a:spcBef>
                <a:spcPct val="50000"/>
              </a:spcBef>
            </a:pPr>
            <a:endParaRPr lang="en-US" sz="2400"/>
          </a:p>
          <a:p>
            <a:pPr>
              <a:spcBef>
                <a:spcPct val="50000"/>
              </a:spcBef>
            </a:pPr>
            <a:r>
              <a:rPr lang="en-US" sz="2400"/>
              <a:t>= Normal Female</a:t>
            </a:r>
          </a:p>
          <a:p>
            <a:pPr>
              <a:spcBef>
                <a:spcPct val="50000"/>
              </a:spcBef>
            </a:pPr>
            <a:endParaRPr lang="en-US" sz="2400"/>
          </a:p>
          <a:p>
            <a:pPr>
              <a:spcBef>
                <a:spcPct val="50000"/>
              </a:spcBef>
            </a:pPr>
            <a:r>
              <a:rPr lang="en-US" sz="2400"/>
              <a:t>= Male with trait</a:t>
            </a:r>
          </a:p>
          <a:p>
            <a:pPr>
              <a:spcBef>
                <a:spcPct val="50000"/>
              </a:spcBef>
            </a:pPr>
            <a:endParaRPr lang="en-US" sz="2400"/>
          </a:p>
          <a:p>
            <a:pPr>
              <a:spcBef>
                <a:spcPct val="50000"/>
              </a:spcBef>
            </a:pPr>
            <a:endParaRPr lang="en-US" sz="2400"/>
          </a:p>
          <a:p>
            <a:pPr>
              <a:spcBef>
                <a:spcPct val="50000"/>
              </a:spcBef>
            </a:pPr>
            <a:r>
              <a:rPr lang="en-US" sz="2400"/>
              <a:t>= Female with trait</a:t>
            </a: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5638800" y="1447800"/>
            <a:ext cx="9144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01" name="Oval 9"/>
          <p:cNvSpPr>
            <a:spLocks noChangeArrowheads="1"/>
          </p:cNvSpPr>
          <p:nvPr/>
        </p:nvSpPr>
        <p:spPr bwMode="auto">
          <a:xfrm>
            <a:off x="7543800" y="1447800"/>
            <a:ext cx="914400" cy="838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02" name="Line 10"/>
          <p:cNvSpPr>
            <a:spLocks noChangeShapeType="1"/>
          </p:cNvSpPr>
          <p:nvPr/>
        </p:nvSpPr>
        <p:spPr bwMode="auto">
          <a:xfrm>
            <a:off x="6553200" y="1905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5257800" y="2514600"/>
            <a:ext cx="3886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Horizontal line between a male and female indicates MATING/MARRIAGE</a:t>
            </a:r>
          </a:p>
        </p:txBody>
      </p:sp>
      <p:sp>
        <p:nvSpPr>
          <p:cNvPr id="59404" name="Line 12"/>
          <p:cNvSpPr>
            <a:spLocks noChangeShapeType="1"/>
          </p:cNvSpPr>
          <p:nvPr/>
        </p:nvSpPr>
        <p:spPr bwMode="auto">
          <a:xfrm>
            <a:off x="6934200" y="38100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5" name="Line 13"/>
          <p:cNvSpPr>
            <a:spLocks noChangeShapeType="1"/>
          </p:cNvSpPr>
          <p:nvPr/>
        </p:nvSpPr>
        <p:spPr bwMode="auto">
          <a:xfrm>
            <a:off x="5562600" y="464820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>
            <a:off x="5562600" y="464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7" name="Line 15"/>
          <p:cNvSpPr>
            <a:spLocks noChangeShapeType="1"/>
          </p:cNvSpPr>
          <p:nvPr/>
        </p:nvSpPr>
        <p:spPr bwMode="auto">
          <a:xfrm>
            <a:off x="8305800" y="464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5181600" y="53340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5181600" y="5410200"/>
            <a:ext cx="350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Branching vertical lines point to OFFSPRING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Autosomal vs. Sex-linked Traits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>
                <a:solidFill>
                  <a:srgbClr val="FF6600"/>
                </a:solidFill>
              </a:rPr>
              <a:t>Autosomal Trait = </a:t>
            </a:r>
            <a:r>
              <a:rPr lang="en-US"/>
              <a:t>appears in both sexes equally, alleles appear on the autosomal chromosomes </a:t>
            </a:r>
          </a:p>
          <a:p>
            <a:r>
              <a:rPr lang="en-US">
                <a:solidFill>
                  <a:srgbClr val="FF6600"/>
                </a:solidFill>
              </a:rPr>
              <a:t>Sex-linked Trait = </a:t>
            </a:r>
            <a:r>
              <a:rPr lang="en-US"/>
              <a:t>a trait whose allele is located on the X chromosome</a:t>
            </a:r>
          </a:p>
          <a:p>
            <a:pPr lvl="1"/>
            <a:r>
              <a:rPr lang="en-US"/>
              <a:t>Appears mostly in males </a:t>
            </a:r>
          </a:p>
          <a:p>
            <a:pPr lvl="1"/>
            <a:r>
              <a:rPr lang="en-US"/>
              <a:t>Mostly recessive </a:t>
            </a:r>
          </a:p>
          <a:p>
            <a:pPr lvl="1"/>
            <a:r>
              <a:rPr lang="en-US"/>
              <a:t>Female only exhibits the condition if she inherits two recessive alleles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Human Chromosomes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Humans have 46 chromosomes: </a:t>
            </a:r>
          </a:p>
          <a:p>
            <a:pPr lvl="1"/>
            <a:r>
              <a:rPr lang="en-US"/>
              <a:t>1 pair of sex chromosomes (X and Y)</a:t>
            </a:r>
          </a:p>
          <a:p>
            <a:pPr lvl="1"/>
            <a:r>
              <a:rPr lang="en-US"/>
              <a:t>22 pairs of autosomes </a:t>
            </a:r>
          </a:p>
          <a:p>
            <a:pPr lvl="1">
              <a:buFontTx/>
              <a:buNone/>
            </a:pPr>
            <a:endParaRPr lang="en-US"/>
          </a:p>
          <a:p>
            <a:r>
              <a:rPr lang="en-US"/>
              <a:t>Females have 2 X chromsomes (</a:t>
            </a:r>
            <a:r>
              <a:rPr lang="en-US">
                <a:solidFill>
                  <a:srgbClr val="FF9933"/>
                </a:solidFill>
              </a:rPr>
              <a:t>XX</a:t>
            </a:r>
            <a:r>
              <a:rPr lang="en-US"/>
              <a:t>). 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Males have an X chromsome and a Y chromosome (</a:t>
            </a:r>
            <a:r>
              <a:rPr lang="en-US">
                <a:solidFill>
                  <a:srgbClr val="FF9933"/>
                </a:solidFill>
              </a:rPr>
              <a:t>XY</a:t>
            </a:r>
            <a:r>
              <a:rPr lang="en-US"/>
              <a:t>)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Karyotypes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/>
              <a:t>A </a:t>
            </a:r>
            <a:r>
              <a:rPr lang="en-US">
                <a:solidFill>
                  <a:srgbClr val="FF9933"/>
                </a:solidFill>
              </a:rPr>
              <a:t>Karyotype </a:t>
            </a:r>
            <a:r>
              <a:rPr lang="en-US"/>
              <a:t>is a test to identify and evaluate the size, shape, and number of chromosomes in a sample of body cells. </a:t>
            </a:r>
          </a:p>
        </p:txBody>
      </p:sp>
      <p:pic>
        <p:nvPicPr>
          <p:cNvPr id="62468" name="Picture 4" descr="nmlm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401888"/>
            <a:ext cx="4724400" cy="4456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1108</Words>
  <Application>Microsoft Office PowerPoint</Application>
  <PresentationFormat>On-screen Show (4:3)</PresentationFormat>
  <Paragraphs>226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Pedigrees</vt:lpstr>
      <vt:lpstr>Studying Pedigrees:  How are traits inherited???</vt:lpstr>
      <vt:lpstr>Why are pedigrees helpful/useful?</vt:lpstr>
      <vt:lpstr>Pedigree Symbols </vt:lpstr>
      <vt:lpstr>Pedigree Numbers </vt:lpstr>
      <vt:lpstr>Pedigree Symbols – Male and Female</vt:lpstr>
      <vt:lpstr>Autosomal vs. Sex-linked Traits</vt:lpstr>
      <vt:lpstr>Human Chromosomes</vt:lpstr>
      <vt:lpstr>Karyotypes</vt:lpstr>
      <vt:lpstr>Dominant vs. Recessive Trait</vt:lpstr>
      <vt:lpstr>Recessive Disorder: Albinism</vt:lpstr>
      <vt:lpstr>Genetic Disorders = Carriers </vt:lpstr>
      <vt:lpstr>Red-Green Color Blindness: A Sex-Linked Recessive Disorder </vt:lpstr>
      <vt:lpstr>Red-Green Color Blindness: A Sex-Linked Recessive Disorder</vt:lpstr>
      <vt:lpstr>Red-Green Color Blindness: A Sex-Linked Disorder</vt:lpstr>
      <vt:lpstr>Heterozygous vs. Homozygous</vt:lpstr>
      <vt:lpstr>Let’s look at a pedigree for polydactyly: a dominant trait</vt:lpstr>
      <vt:lpstr>Let’s look at a pedigree for phenylketonuria (PKU): a recessive disorder</vt:lpstr>
      <vt:lpstr>Human Genetics </vt:lpstr>
      <vt:lpstr>Traits Controlled by a Single Gene: Autosomal Dominant Disorders</vt:lpstr>
      <vt:lpstr>Traits Controlled by a Single Gene: Autosomal Dominant Traits</vt:lpstr>
      <vt:lpstr>Traits Controlled by a Single Gene: Autosomal Recessive Disorders</vt:lpstr>
      <vt:lpstr>Traits Controlled by a Single Gene: Autosomal Recessive Traits</vt:lpstr>
      <vt:lpstr>Traits Influenced by Several Genes</vt:lpstr>
      <vt:lpstr>Intermediate Traits </vt:lpstr>
      <vt:lpstr>Traits With Two Forms Displayed At The Same Time</vt:lpstr>
      <vt:lpstr>Traits Controlled By Genes With Three or More Alleles </vt:lpstr>
      <vt:lpstr>Traits Controlled By Genes With Three or More Alleles</vt:lpstr>
      <vt:lpstr>Genotypes of Each Blood Type</vt:lpstr>
      <vt:lpstr>Traits Influenced By The Environment</vt:lpstr>
      <vt:lpstr>Traits Influenced By The Environment</vt:lpstr>
      <vt:lpstr>Traits Influenced by the Environment: Identical Twins</vt:lpstr>
      <vt:lpstr>Human Examples:  Traits Influenced By The Environment</vt:lpstr>
      <vt:lpstr>Traits Caused By Mutation</vt:lpstr>
      <vt:lpstr>Sickle Cell Anemia </vt:lpstr>
      <vt:lpstr>Hemophilia </vt:lpstr>
      <vt:lpstr>Hemophilia: The Royal Family</vt:lpstr>
      <vt:lpstr>Huntington’s Disease </vt:lpstr>
      <vt:lpstr>Detecting and Treating Genetic Disorders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Pedigrees</dc:title>
  <dc:creator>Kate</dc:creator>
  <cp:lastModifiedBy>Kate</cp:lastModifiedBy>
  <cp:revision>4</cp:revision>
  <dcterms:created xsi:type="dcterms:W3CDTF">2013-02-24T17:47:38Z</dcterms:created>
  <dcterms:modified xsi:type="dcterms:W3CDTF">2013-02-24T19:55:26Z</dcterms:modified>
</cp:coreProperties>
</file>